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53" r:id="rId4"/>
    <p:sldMasterId id="2147483658" r:id="rId5"/>
    <p:sldMasterId id="2147483660" r:id="rId6"/>
    <p:sldMasterId id="2147483664" r:id="rId7"/>
    <p:sldMasterId id="2147483669" r:id="rId8"/>
  </p:sldMasterIdLst>
  <p:notesMasterIdLst>
    <p:notesMasterId r:id="rId11"/>
  </p:notesMasterIdLst>
  <p:handoutMasterIdLst>
    <p:handoutMasterId r:id="rId19"/>
  </p:handoutMasterIdLst>
  <p:sldIdLst>
    <p:sldId id="1586" r:id="rId9"/>
    <p:sldId id="1556" r:id="rId10"/>
    <p:sldId id="1554" r:id="rId12"/>
    <p:sldId id="1577" r:id="rId13"/>
    <p:sldId id="1567" r:id="rId14"/>
    <p:sldId id="1581" r:id="rId15"/>
    <p:sldId id="1555" r:id="rId16"/>
    <p:sldId id="1575" r:id="rId17"/>
    <p:sldId id="1587" r:id="rId18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 userDrawn="1">
          <p15:clr>
            <a:srgbClr val="A4A3A4"/>
          </p15:clr>
        </p15:guide>
        <p15:guide id="2" pos="39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angtianbing" initials="z" lastIdx="6" clrIdx="0"/>
  <p:cmAuthor id="7" name="jsnjpeace" initials="j" lastIdx="1" clrIdx="6"/>
  <p:cmAuthor id="1" name="作者" initials="作" lastIdx="0" clrIdx="2"/>
  <p:cmAuthor id="8" name="姜伟光" initials="姜" lastIdx="1" clrIdx="0"/>
  <p:cmAuthor id="2" name="VG20170322" initials="V" lastIdx="3" clrIdx="1"/>
  <p:cmAuthor id="9" name="lenovo" initials="l" lastIdx="1" clrIdx="7"/>
  <p:cmAuthor id="3" name="xiayy" initials="x" lastIdx="1" clrIdx="2"/>
  <p:cmAuthor id="4" name="f yc" initials="f" lastIdx="1" clrIdx="3"/>
  <p:cmAuthor id="5" name="y sh" initials="ys" lastIdx="1" clrIdx="4"/>
  <p:cmAuthor id="6" name="Wu Walter" initials="WW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0B7"/>
    <a:srgbClr val="C29FCA"/>
    <a:srgbClr val="7C1A7B"/>
    <a:srgbClr val="7A1A79"/>
    <a:srgbClr val="0903FB"/>
    <a:srgbClr val="449592"/>
    <a:srgbClr val="0B656C"/>
    <a:srgbClr val="FFF2CC"/>
    <a:srgbClr val="FFF4CE"/>
    <a:srgbClr val="E0F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14" autoAdjust="0"/>
  </p:normalViewPr>
  <p:slideViewPr>
    <p:cSldViewPr snapToGrid="0" showGuides="1">
      <p:cViewPr varScale="1">
        <p:scale>
          <a:sx n="66" d="100"/>
          <a:sy n="66" d="100"/>
        </p:scale>
        <p:origin x="-876" y="-72"/>
      </p:cViewPr>
      <p:guideLst>
        <p:guide orient="horz" pos="2325"/>
        <p:guide pos="39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tags" Target="tags/tag59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9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8E1E16-E66D-4741-9356-A284A673881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E2A896-88A1-B54B-8C63-A3A9A0DB367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7" Type="http://schemas.openxmlformats.org/officeDocument/2006/relationships/theme" Target="../theme/theme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7" Type="http://schemas.openxmlformats.org/officeDocument/2006/relationships/image" Target="../media/image4.png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8825218" y="6479886"/>
            <a:ext cx="3120704" cy="53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 </a:t>
            </a:r>
            <a:r>
              <a:rPr lang="en-US" altLang="zh-CN" sz="11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Vango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Technologies, Inc.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4" y="310030"/>
            <a:ext cx="3586495" cy="10384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7974266" y="6466840"/>
            <a:ext cx="3878580" cy="53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Vango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Technologies, Inc.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8825218" y="6479886"/>
            <a:ext cx="3120704" cy="53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 </a:t>
            </a:r>
            <a:r>
              <a:rPr lang="en-US" altLang="zh-CN" sz="11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Vango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Technologies, Inc.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 userDrawn="1"/>
        </p:nvSpPr>
        <p:spPr>
          <a:xfrm>
            <a:off x="8825218" y="6479886"/>
            <a:ext cx="3120704" cy="53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 </a:t>
            </a:r>
            <a:r>
              <a:rPr lang="en-US" altLang="zh-CN" sz="11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Vango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Technologies, Inc.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0" y="-410192"/>
            <a:ext cx="1025912" cy="323315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5"/>
          <a:srcRect/>
          <a:stretch>
            <a:fillRect/>
          </a:stretch>
        </p:blipFill>
        <p:spPr>
          <a:xfrm rot="16200000" flipH="1">
            <a:off x="879819" y="-185691"/>
            <a:ext cx="1703386" cy="2437112"/>
          </a:xfrm>
          <a:prstGeom prst="rect">
            <a:avLst/>
          </a:prstGeom>
          <a:noFill/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76" y="181154"/>
            <a:ext cx="2031414" cy="10106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8825218" y="6479886"/>
            <a:ext cx="3120704" cy="53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2023 </a:t>
            </a:r>
            <a:r>
              <a:rPr lang="en-US" altLang="zh-CN" sz="11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Vango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Technologies, Inc.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0" y="-410192"/>
            <a:ext cx="1025912" cy="323315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6"/>
          <a:srcRect/>
          <a:stretch>
            <a:fillRect/>
          </a:stretch>
        </p:blipFill>
        <p:spPr>
          <a:xfrm rot="16200000" flipH="1">
            <a:off x="879819" y="-185691"/>
            <a:ext cx="1703386" cy="2437112"/>
          </a:xfrm>
          <a:prstGeom prst="rect">
            <a:avLst/>
          </a:prstGeom>
          <a:noFill/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76" y="181154"/>
            <a:ext cx="2031414" cy="10106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34.xml"/><Relationship Id="rId8" Type="http://schemas.openxmlformats.org/officeDocument/2006/relationships/tags" Target="../tags/tag33.xml"/><Relationship Id="rId7" Type="http://schemas.openxmlformats.org/officeDocument/2006/relationships/tags" Target="../tags/tag32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1" Type="http://schemas.openxmlformats.org/officeDocument/2006/relationships/notesSlide" Target="../notesSlides/notesSlide3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5" Type="http://schemas.openxmlformats.org/officeDocument/2006/relationships/notesSlide" Target="../notesSlides/notesSlide4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46.xml"/><Relationship Id="rId12" Type="http://schemas.openxmlformats.org/officeDocument/2006/relationships/tags" Target="../tags/tag45.xml"/><Relationship Id="rId11" Type="http://schemas.openxmlformats.org/officeDocument/2006/relationships/tags" Target="../tags/tag44.xml"/><Relationship Id="rId10" Type="http://schemas.openxmlformats.org/officeDocument/2006/relationships/tags" Target="../tags/tag43.xml"/><Relationship Id="rId1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187575" y="4455160"/>
            <a:ext cx="45777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GMATEH+MicrosoftYaHei-Bold" panose="02000500000000000000"/>
                <a:sym typeface="+mn-ea"/>
              </a:rPr>
              <a:t>Electric Power Measurement Division</a:t>
            </a:r>
            <a:endParaRPr lang="en-US" altLang="zh-CN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GMATEH+MicrosoftYaHei-Bold" panose="02000500000000000000"/>
              <a:sym typeface="+mn-ea"/>
            </a:endParaRPr>
          </a:p>
          <a:p>
            <a:pPr algn="ctr"/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76" y="669548"/>
            <a:ext cx="2159624" cy="1074412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53110" y="2763520"/>
            <a:ext cx="767588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ts val="4160"/>
              </a:lnSpc>
              <a:spcBef>
                <a:spcPts val="0"/>
              </a:spcBef>
              <a:spcAft>
                <a:spcPts val="0"/>
              </a:spcAft>
            </a:pPr>
            <a:r>
              <a:rPr sz="4000" b="1" dirty="0">
                <a:solidFill>
                  <a:srgbClr val="7A1A7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V93xx D version product upgrade instructions</a:t>
            </a:r>
            <a:endParaRPr sz="4000" b="1" dirty="0">
              <a:solidFill>
                <a:srgbClr val="7A1A7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algn="ctr">
              <a:lnSpc>
                <a:spcPts val="416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4000" b="1" spc="-43" dirty="0">
              <a:solidFill>
                <a:srgbClr val="7A1A7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GMATEH+MicrosoftYaHei-Bold" panose="0200050000000000000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589252" y="330973"/>
            <a:ext cx="7148195" cy="698326"/>
            <a:chOff x="457301" y="364388"/>
            <a:chExt cx="7552545" cy="712214"/>
          </a:xfrm>
        </p:grpSpPr>
        <p:grpSp>
          <p:nvGrpSpPr>
            <p:cNvPr id="24" name="组合 23"/>
            <p:cNvGrpSpPr/>
            <p:nvPr userDrawn="1"/>
          </p:nvGrpSpPr>
          <p:grpSpPr>
            <a:xfrm>
              <a:off x="457301" y="959156"/>
              <a:ext cx="4711984" cy="117446"/>
              <a:chOff x="457301" y="825806"/>
              <a:chExt cx="4711984" cy="117446"/>
            </a:xfrm>
          </p:grpSpPr>
          <p:sp>
            <p:nvSpPr>
              <p:cNvPr id="30" name="椭圆 29"/>
              <p:cNvSpPr/>
              <p:nvPr userDrawn="1"/>
            </p:nvSpPr>
            <p:spPr>
              <a:xfrm>
                <a:off x="457301" y="825806"/>
                <a:ext cx="117446" cy="117446"/>
              </a:xfrm>
              <a:prstGeom prst="ellipse">
                <a:avLst/>
              </a:prstGeom>
              <a:solidFill>
                <a:srgbClr val="7A1A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连接符 33"/>
              <p:cNvCxnSpPr/>
              <p:nvPr userDrawn="1"/>
            </p:nvCxnSpPr>
            <p:spPr>
              <a:xfrm>
                <a:off x="574747" y="884741"/>
                <a:ext cx="4594538" cy="1361"/>
              </a:xfrm>
              <a:prstGeom prst="line">
                <a:avLst/>
              </a:prstGeom>
              <a:ln w="19050">
                <a:solidFill>
                  <a:srgbClr val="7A1A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文本框 34"/>
            <p:cNvSpPr txBox="1"/>
            <p:nvPr userDrawn="1"/>
          </p:nvSpPr>
          <p:spPr>
            <a:xfrm>
              <a:off x="574712" y="364388"/>
              <a:ext cx="7435134" cy="5951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>
                <a:defRPr/>
              </a:pPr>
              <a:r>
                <a:rPr lang="zh-CN" altLang="en-US" sz="3200" b="1" dirty="0">
                  <a:solidFill>
                    <a:srgbClr val="7A1A7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Peripheral circuit optimization</a:t>
              </a:r>
              <a:endParaRPr lang="zh-CN" altLang="en-US" sz="3200" b="1" dirty="0">
                <a:solidFill>
                  <a:srgbClr val="7A1A7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" name="剪去单角的矩形 21"/>
          <p:cNvSpPr/>
          <p:nvPr>
            <p:custDataLst>
              <p:tags r:id="rId1"/>
            </p:custDataLst>
          </p:nvPr>
        </p:nvSpPr>
        <p:spPr>
          <a:xfrm flipH="1">
            <a:off x="700405" y="1302385"/>
            <a:ext cx="5584825" cy="445770"/>
          </a:xfrm>
          <a:prstGeom prst="snip1Rect">
            <a:avLst>
              <a:gd name="adj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6" name="Title 1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1089660" y="1358900"/>
            <a:ext cx="8442325" cy="388620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DVCC pins only need to be connected to a 0.1u</a:t>
            </a:r>
            <a:r>
              <a:rPr 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F</a:t>
            </a:r>
            <a:r>
              <a:rPr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capacitor</a:t>
            </a:r>
            <a:endParaRPr sz="20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16"/>
          <p:cNvSpPr/>
          <p:nvPr>
            <p:custDataLst>
              <p:tags r:id="rId3"/>
            </p:custDataLst>
          </p:nvPr>
        </p:nvSpPr>
        <p:spPr bwMode="auto">
          <a:xfrm>
            <a:off x="665814" y="1298621"/>
            <a:ext cx="306426" cy="331109"/>
          </a:xfrm>
          <a:custGeom>
            <a:avLst/>
            <a:gdLst>
              <a:gd name="T0" fmla="*/ 0 w 398"/>
              <a:gd name="T1" fmla="*/ 430 h 430"/>
              <a:gd name="T2" fmla="*/ 398 w 398"/>
              <a:gd name="T3" fmla="*/ 430 h 430"/>
              <a:gd name="T4" fmla="*/ 398 w 398"/>
              <a:gd name="T5" fmla="*/ 0 h 430"/>
              <a:gd name="T6" fmla="*/ 0 w 398"/>
              <a:gd name="T7" fmla="*/ 231 h 430"/>
              <a:gd name="T8" fmla="*/ 0 w 398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30">
                <a:moveTo>
                  <a:pt x="0" y="430"/>
                </a:moveTo>
                <a:lnTo>
                  <a:pt x="398" y="430"/>
                </a:lnTo>
                <a:lnTo>
                  <a:pt x="398" y="0"/>
                </a:lnTo>
                <a:lnTo>
                  <a:pt x="0" y="231"/>
                </a:lnTo>
                <a:lnTo>
                  <a:pt x="0" y="430"/>
                </a:lnTo>
                <a:close/>
              </a:path>
            </a:pathLst>
          </a:custGeom>
          <a:solidFill>
            <a:srgbClr val="7A1A79"/>
          </a:solidFill>
          <a:ln w="28575" cap="flat" cmpd="sng" algn="ctr">
            <a:noFill/>
            <a:prstDash val="solid"/>
            <a:miter lim="800000"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txBody>
          <a:bodyPr lIns="51442" tIns="25721" rIns="51442" bIns="25721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150" y="1968500"/>
            <a:ext cx="8904605" cy="38855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1809115" y="4150995"/>
            <a:ext cx="1329055" cy="1382395"/>
          </a:xfrm>
          <a:prstGeom prst="roundRect">
            <a:avLst/>
          </a:prstGeom>
          <a:noFill/>
          <a:ln w="28575" cmpd="sng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rgbClr val="44959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6990" y="5854065"/>
            <a:ext cx="97097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Further reducing system costs, the PCB can maintain the original components without the need to remove capacitors, without affecting the original C-version chip solution used</a:t>
            </a:r>
            <a:r>
              <a:rPr 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endParaRPr lang="en-US" sz="1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589252" y="330973"/>
            <a:ext cx="8592820" cy="698326"/>
            <a:chOff x="457301" y="364388"/>
            <a:chExt cx="9078888" cy="712214"/>
          </a:xfrm>
        </p:grpSpPr>
        <p:grpSp>
          <p:nvGrpSpPr>
            <p:cNvPr id="24" name="组合 23"/>
            <p:cNvGrpSpPr/>
            <p:nvPr userDrawn="1"/>
          </p:nvGrpSpPr>
          <p:grpSpPr>
            <a:xfrm>
              <a:off x="457301" y="959156"/>
              <a:ext cx="4711984" cy="117446"/>
              <a:chOff x="457301" y="825806"/>
              <a:chExt cx="4711984" cy="117446"/>
            </a:xfrm>
          </p:grpSpPr>
          <p:sp>
            <p:nvSpPr>
              <p:cNvPr id="30" name="椭圆 29"/>
              <p:cNvSpPr/>
              <p:nvPr userDrawn="1"/>
            </p:nvSpPr>
            <p:spPr>
              <a:xfrm>
                <a:off x="457301" y="825806"/>
                <a:ext cx="117446" cy="117446"/>
              </a:xfrm>
              <a:prstGeom prst="ellipse">
                <a:avLst/>
              </a:prstGeom>
              <a:solidFill>
                <a:srgbClr val="7C1A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连接符 33"/>
              <p:cNvCxnSpPr/>
              <p:nvPr userDrawn="1"/>
            </p:nvCxnSpPr>
            <p:spPr>
              <a:xfrm>
                <a:off x="574747" y="884741"/>
                <a:ext cx="4594538" cy="1361"/>
              </a:xfrm>
              <a:prstGeom prst="line">
                <a:avLst/>
              </a:prstGeom>
              <a:ln w="19050">
                <a:solidFill>
                  <a:srgbClr val="7C1A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文本框 34"/>
            <p:cNvSpPr txBox="1"/>
            <p:nvPr userDrawn="1"/>
          </p:nvSpPr>
          <p:spPr>
            <a:xfrm>
              <a:off x="574712" y="364388"/>
              <a:ext cx="8961477" cy="5951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>
                <a:defRPr/>
              </a:pPr>
              <a:r>
                <a:rPr lang="zh-CN" altLang="en-US" sz="3200" b="1" dirty="0">
                  <a:solidFill>
                    <a:srgbClr val="7C1A7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Added support for Rogowski coil </a:t>
              </a:r>
              <a:endParaRPr lang="zh-CN" altLang="en-US" sz="3200" b="1" dirty="0">
                <a:solidFill>
                  <a:srgbClr val="7C1A7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700405" y="1593850"/>
            <a:ext cx="10202545" cy="11226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fontAlgn="auto">
              <a:lnSpc>
                <a:spcPct val="150000"/>
              </a:lnSpc>
              <a:spcAft>
                <a:spcPts val="100"/>
              </a:spcAf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When the external sampling circuit adopts the Rogowski coil method,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  <a:spcAft>
                <a:spcPts val="100"/>
              </a:spcAf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It is necessary to </a:t>
            </a:r>
            <a:r>
              <a:rPr lang="zh-CN" altLang="en-US" b="1" dirty="0">
                <a:solidFill>
                  <a:srgbClr val="0903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integral processing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the input current signal in order to truly restore the sampled current signal.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6" name="图片 5" descr="b38a06565f5f0816310a56e2cbf235a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0405" y="3341370"/>
            <a:ext cx="6681470" cy="229997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509510" y="3422015"/>
            <a:ext cx="4049395" cy="2168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V93XX-D version adds digital integrator design through register DSP_ CTRL6 can select to enable the Rogowski coil function of channels A and B.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14500" y="3822700"/>
            <a:ext cx="79629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84885" y="369697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Rogowski coil </a:t>
            </a:r>
            <a:endParaRPr lang="en-US" altLang="zh-CN"/>
          </a:p>
        </p:txBody>
      </p:sp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5455285" y="5316220"/>
            <a:ext cx="796290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5379720" y="54667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integrator</a:t>
            </a: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589252" y="330973"/>
            <a:ext cx="9842500" cy="698326"/>
            <a:chOff x="457301" y="364388"/>
            <a:chExt cx="10399258" cy="712214"/>
          </a:xfrm>
        </p:grpSpPr>
        <p:grpSp>
          <p:nvGrpSpPr>
            <p:cNvPr id="24" name="组合 23"/>
            <p:cNvGrpSpPr/>
            <p:nvPr userDrawn="1"/>
          </p:nvGrpSpPr>
          <p:grpSpPr>
            <a:xfrm>
              <a:off x="457301" y="959156"/>
              <a:ext cx="4711984" cy="117446"/>
              <a:chOff x="457301" y="825806"/>
              <a:chExt cx="4711984" cy="117446"/>
            </a:xfrm>
          </p:grpSpPr>
          <p:sp>
            <p:nvSpPr>
              <p:cNvPr id="30" name="椭圆 29"/>
              <p:cNvSpPr/>
              <p:nvPr userDrawn="1"/>
            </p:nvSpPr>
            <p:spPr>
              <a:xfrm>
                <a:off x="457301" y="825806"/>
                <a:ext cx="117446" cy="117446"/>
              </a:xfrm>
              <a:prstGeom prst="ellipse">
                <a:avLst/>
              </a:prstGeom>
              <a:solidFill>
                <a:srgbClr val="7C1A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连接符 33"/>
              <p:cNvCxnSpPr/>
              <p:nvPr userDrawn="1"/>
            </p:nvCxnSpPr>
            <p:spPr>
              <a:xfrm>
                <a:off x="574747" y="884741"/>
                <a:ext cx="4594538" cy="1361"/>
              </a:xfrm>
              <a:prstGeom prst="line">
                <a:avLst/>
              </a:prstGeom>
              <a:ln w="19050">
                <a:solidFill>
                  <a:srgbClr val="7C1A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文本框 34"/>
            <p:cNvSpPr txBox="1"/>
            <p:nvPr userDrawn="1"/>
          </p:nvSpPr>
          <p:spPr>
            <a:xfrm>
              <a:off x="574712" y="364388"/>
              <a:ext cx="10281847" cy="5951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>
                <a:defRPr/>
              </a:pPr>
              <a:r>
                <a:rPr lang="zh-CN" altLang="en-US" sz="3200" b="1" dirty="0">
                  <a:solidFill>
                    <a:srgbClr val="7C1A7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Optimization of fundamental wave function</a:t>
              </a:r>
              <a:endParaRPr lang="zh-CN" altLang="en-US" sz="3200" b="1" dirty="0">
                <a:solidFill>
                  <a:srgbClr val="7C1A7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4" name="剪去单角的矩形 21"/>
          <p:cNvSpPr/>
          <p:nvPr>
            <p:custDataLst>
              <p:tags r:id="rId1"/>
            </p:custDataLst>
          </p:nvPr>
        </p:nvSpPr>
        <p:spPr>
          <a:xfrm flipH="1">
            <a:off x="922655" y="1209675"/>
            <a:ext cx="6873875" cy="445770"/>
          </a:xfrm>
          <a:prstGeom prst="snip1Rect">
            <a:avLst>
              <a:gd name="adj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" name="Title 1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1273810" y="1266190"/>
            <a:ext cx="7766050" cy="388620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Optimize the accuracy of fundamental wave error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16"/>
          <p:cNvSpPr/>
          <p:nvPr>
            <p:custDataLst>
              <p:tags r:id="rId3"/>
            </p:custDataLst>
          </p:nvPr>
        </p:nvSpPr>
        <p:spPr bwMode="auto">
          <a:xfrm>
            <a:off x="888064" y="1205911"/>
            <a:ext cx="306426" cy="331109"/>
          </a:xfrm>
          <a:custGeom>
            <a:avLst/>
            <a:gdLst>
              <a:gd name="T0" fmla="*/ 0 w 398"/>
              <a:gd name="T1" fmla="*/ 430 h 430"/>
              <a:gd name="T2" fmla="*/ 398 w 398"/>
              <a:gd name="T3" fmla="*/ 430 h 430"/>
              <a:gd name="T4" fmla="*/ 398 w 398"/>
              <a:gd name="T5" fmla="*/ 0 h 430"/>
              <a:gd name="T6" fmla="*/ 0 w 398"/>
              <a:gd name="T7" fmla="*/ 231 h 430"/>
              <a:gd name="T8" fmla="*/ 0 w 398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30">
                <a:moveTo>
                  <a:pt x="0" y="430"/>
                </a:moveTo>
                <a:lnTo>
                  <a:pt x="398" y="430"/>
                </a:lnTo>
                <a:lnTo>
                  <a:pt x="398" y="0"/>
                </a:lnTo>
                <a:lnTo>
                  <a:pt x="0" y="231"/>
                </a:lnTo>
                <a:lnTo>
                  <a:pt x="0" y="430"/>
                </a:lnTo>
                <a:close/>
              </a:path>
            </a:pathLst>
          </a:custGeom>
          <a:solidFill>
            <a:srgbClr val="7C1A7B"/>
          </a:solidFill>
          <a:ln w="28575" cap="flat" cmpd="sng" algn="ctr">
            <a:noFill/>
            <a:prstDash val="solid"/>
            <a:miter lim="800000"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txBody>
          <a:bodyPr lIns="51442" tIns="25721" rIns="51442" bIns="25721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195070" y="1686560"/>
            <a:ext cx="742886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fontAlgn="auto">
              <a:lnSpc>
                <a:spcPct val="150000"/>
              </a:lnSpc>
              <a:spcAft>
                <a:spcPts val="100"/>
              </a:spcAft>
              <a:buClrTx/>
              <a:buSzTx/>
              <a:buNone/>
            </a:pPr>
            <a:r>
              <a:rPr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Under 3rd and 5th harmonics, the error between fundamental active power and fundamental reactive power is </a:t>
            </a:r>
            <a:r>
              <a:rPr sz="1600" dirty="0">
                <a:solidFill>
                  <a:srgbClr val="0903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≤ 1 </a:t>
            </a:r>
            <a:r>
              <a:rPr lang="en-US" sz="1600" dirty="0">
                <a:solidFill>
                  <a:srgbClr val="0903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%.</a:t>
            </a:r>
            <a:endParaRPr lang="en-US" sz="1600" dirty="0">
              <a:solidFill>
                <a:srgbClr val="0903F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2" name="剪去单角的矩形 21"/>
          <p:cNvSpPr/>
          <p:nvPr>
            <p:custDataLst>
              <p:tags r:id="rId4"/>
            </p:custDataLst>
          </p:nvPr>
        </p:nvSpPr>
        <p:spPr>
          <a:xfrm flipH="1">
            <a:off x="922655" y="4236720"/>
            <a:ext cx="7167245" cy="445770"/>
          </a:xfrm>
          <a:prstGeom prst="snip1Rect">
            <a:avLst>
              <a:gd name="adj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3" name="Title 1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1273810" y="4293235"/>
            <a:ext cx="7456805" cy="388620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fundamental wave separate calibration register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16"/>
          <p:cNvSpPr/>
          <p:nvPr>
            <p:custDataLst>
              <p:tags r:id="rId6"/>
            </p:custDataLst>
          </p:nvPr>
        </p:nvSpPr>
        <p:spPr bwMode="auto">
          <a:xfrm>
            <a:off x="888064" y="4232956"/>
            <a:ext cx="306426" cy="331109"/>
          </a:xfrm>
          <a:custGeom>
            <a:avLst/>
            <a:gdLst>
              <a:gd name="T0" fmla="*/ 0 w 398"/>
              <a:gd name="T1" fmla="*/ 430 h 430"/>
              <a:gd name="T2" fmla="*/ 398 w 398"/>
              <a:gd name="T3" fmla="*/ 430 h 430"/>
              <a:gd name="T4" fmla="*/ 398 w 398"/>
              <a:gd name="T5" fmla="*/ 0 h 430"/>
              <a:gd name="T6" fmla="*/ 0 w 398"/>
              <a:gd name="T7" fmla="*/ 231 h 430"/>
              <a:gd name="T8" fmla="*/ 0 w 398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30">
                <a:moveTo>
                  <a:pt x="0" y="430"/>
                </a:moveTo>
                <a:lnTo>
                  <a:pt x="398" y="430"/>
                </a:lnTo>
                <a:lnTo>
                  <a:pt x="398" y="0"/>
                </a:lnTo>
                <a:lnTo>
                  <a:pt x="0" y="231"/>
                </a:lnTo>
                <a:lnTo>
                  <a:pt x="0" y="430"/>
                </a:lnTo>
                <a:close/>
              </a:path>
            </a:pathLst>
          </a:custGeom>
          <a:solidFill>
            <a:srgbClr val="7C1A7B"/>
          </a:solidFill>
          <a:ln w="28575" cap="flat" cmpd="sng" algn="ctr">
            <a:noFill/>
            <a:prstDash val="solid"/>
            <a:miter lim="800000"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txBody>
          <a:bodyPr lIns="51442" tIns="25721" rIns="51442" bIns="25721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95070" y="4679315"/>
            <a:ext cx="10422890" cy="1581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fontAlgn="auto">
              <a:lnSpc>
                <a:spcPct val="150000"/>
              </a:lnSpc>
              <a:spcAft>
                <a:spcPts val="100"/>
              </a:spcAft>
              <a:buClrTx/>
              <a:buSzTx/>
              <a:buNone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fundamental wave </a:t>
            </a:r>
            <a:r>
              <a:rPr lang="zh-CN" altLang="en-US" sz="1600" b="1" dirty="0">
                <a:solidFill>
                  <a:srgbClr val="0903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supports separate calibration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making it convenient for users to further compensate for the fundamental wave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ct val="150000"/>
              </a:lnSpc>
              <a:spcAft>
                <a:spcPts val="100"/>
              </a:spcAft>
              <a:buClrTx/>
              <a:buSzTx/>
              <a:buNone/>
            </a:pPr>
            <a:r>
              <a:rPr lang="zh-CN" altLang="en-US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Users can use FUND_ CALI_ ON (0x80, DSP_CTRL6, BIT25) is turned on. Use the 0x81~0x8e address registers to calibrate the fundamental wave.</a:t>
            </a:r>
            <a:endPara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7" name="剪去单角的矩形 21"/>
          <p:cNvSpPr/>
          <p:nvPr>
            <p:custDataLst>
              <p:tags r:id="rId7"/>
            </p:custDataLst>
          </p:nvPr>
        </p:nvSpPr>
        <p:spPr>
          <a:xfrm flipH="1">
            <a:off x="922655" y="2751455"/>
            <a:ext cx="7066280" cy="445770"/>
          </a:xfrm>
          <a:prstGeom prst="snip1Rect">
            <a:avLst>
              <a:gd name="adj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8" name="Title 1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1273810" y="2807970"/>
            <a:ext cx="7660005" cy="388620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Optimize the accuracy of frequency influence error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Freeform 16"/>
          <p:cNvSpPr/>
          <p:nvPr>
            <p:custDataLst>
              <p:tags r:id="rId9"/>
            </p:custDataLst>
          </p:nvPr>
        </p:nvSpPr>
        <p:spPr bwMode="auto">
          <a:xfrm>
            <a:off x="888064" y="2747691"/>
            <a:ext cx="306426" cy="331109"/>
          </a:xfrm>
          <a:custGeom>
            <a:avLst/>
            <a:gdLst>
              <a:gd name="T0" fmla="*/ 0 w 398"/>
              <a:gd name="T1" fmla="*/ 430 h 430"/>
              <a:gd name="T2" fmla="*/ 398 w 398"/>
              <a:gd name="T3" fmla="*/ 430 h 430"/>
              <a:gd name="T4" fmla="*/ 398 w 398"/>
              <a:gd name="T5" fmla="*/ 0 h 430"/>
              <a:gd name="T6" fmla="*/ 0 w 398"/>
              <a:gd name="T7" fmla="*/ 231 h 430"/>
              <a:gd name="T8" fmla="*/ 0 w 398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30">
                <a:moveTo>
                  <a:pt x="0" y="430"/>
                </a:moveTo>
                <a:lnTo>
                  <a:pt x="398" y="430"/>
                </a:lnTo>
                <a:lnTo>
                  <a:pt x="398" y="0"/>
                </a:lnTo>
                <a:lnTo>
                  <a:pt x="0" y="231"/>
                </a:lnTo>
                <a:lnTo>
                  <a:pt x="0" y="430"/>
                </a:lnTo>
                <a:close/>
              </a:path>
            </a:pathLst>
          </a:custGeom>
          <a:solidFill>
            <a:srgbClr val="7C1A7B"/>
          </a:solidFill>
          <a:ln w="28575" cap="flat" cmpd="sng" algn="ctr">
            <a:noFill/>
            <a:prstDash val="solid"/>
            <a:miter lim="800000"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txBody>
          <a:bodyPr lIns="51442" tIns="25721" rIns="51442" bIns="25721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194435" y="3249295"/>
            <a:ext cx="1062799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fontAlgn="auto">
              <a:lnSpc>
                <a:spcPct val="150000"/>
              </a:lnSpc>
              <a:spcAft>
                <a:spcPts val="100"/>
              </a:spcAft>
              <a:buClrTx/>
              <a:buSzTx/>
              <a:buNone/>
            </a:pPr>
            <a:r>
              <a:rPr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At frequencies ranging from 45 to 55Hz, the error between fundamental active power and fundamental reactive power is </a:t>
            </a:r>
            <a:r>
              <a:rPr sz="1600" dirty="0">
                <a:solidFill>
                  <a:srgbClr val="0903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≤ 1%.</a:t>
            </a:r>
            <a:endParaRPr sz="1600" dirty="0">
              <a:solidFill>
                <a:srgbClr val="0903F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589252" y="330973"/>
            <a:ext cx="10678795" cy="698326"/>
            <a:chOff x="457301" y="364388"/>
            <a:chExt cx="11282860" cy="712214"/>
          </a:xfrm>
        </p:grpSpPr>
        <p:grpSp>
          <p:nvGrpSpPr>
            <p:cNvPr id="24" name="组合 23"/>
            <p:cNvGrpSpPr/>
            <p:nvPr userDrawn="1"/>
          </p:nvGrpSpPr>
          <p:grpSpPr>
            <a:xfrm>
              <a:off x="457301" y="959156"/>
              <a:ext cx="4711984" cy="117446"/>
              <a:chOff x="457301" y="825806"/>
              <a:chExt cx="4711984" cy="117446"/>
            </a:xfrm>
          </p:grpSpPr>
          <p:sp>
            <p:nvSpPr>
              <p:cNvPr id="30" name="椭圆 29"/>
              <p:cNvSpPr/>
              <p:nvPr userDrawn="1"/>
            </p:nvSpPr>
            <p:spPr>
              <a:xfrm>
                <a:off x="457301" y="825806"/>
                <a:ext cx="117446" cy="117446"/>
              </a:xfrm>
              <a:prstGeom prst="ellipse">
                <a:avLst/>
              </a:prstGeom>
              <a:solidFill>
                <a:srgbClr val="7C1A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7C1A7B"/>
                  </a:solidFill>
                </a:endParaRPr>
              </a:p>
            </p:txBody>
          </p:sp>
          <p:cxnSp>
            <p:nvCxnSpPr>
              <p:cNvPr id="34" name="直接连接符 33"/>
              <p:cNvCxnSpPr/>
              <p:nvPr userDrawn="1"/>
            </p:nvCxnSpPr>
            <p:spPr>
              <a:xfrm>
                <a:off x="574747" y="884741"/>
                <a:ext cx="4594538" cy="1361"/>
              </a:xfrm>
              <a:prstGeom prst="line">
                <a:avLst/>
              </a:prstGeom>
              <a:ln w="19050">
                <a:solidFill>
                  <a:srgbClr val="7C1A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文本框 34"/>
            <p:cNvSpPr txBox="1"/>
            <p:nvPr userDrawn="1"/>
          </p:nvSpPr>
          <p:spPr>
            <a:xfrm>
              <a:off x="574712" y="364388"/>
              <a:ext cx="11165449" cy="5951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>
                <a:defRPr/>
              </a:pPr>
              <a:r>
                <a:rPr lang="zh-CN" altLang="en-US" sz="3200" b="1" dirty="0">
                  <a:solidFill>
                    <a:srgbClr val="7C1A7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Improved voltage sag and swell functions</a:t>
              </a:r>
              <a:endParaRPr lang="zh-CN" altLang="en-US" sz="3200" b="1" dirty="0">
                <a:solidFill>
                  <a:srgbClr val="7C1A7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" name="剪去单角的矩形 21"/>
          <p:cNvSpPr/>
          <p:nvPr>
            <p:custDataLst>
              <p:tags r:id="rId1"/>
            </p:custDataLst>
          </p:nvPr>
        </p:nvSpPr>
        <p:spPr>
          <a:xfrm flipH="1">
            <a:off x="931545" y="1156970"/>
            <a:ext cx="8646160" cy="445770"/>
          </a:xfrm>
          <a:prstGeom prst="snip1Rect">
            <a:avLst>
              <a:gd name="adj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Title 1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1282421" y="1214429"/>
            <a:ext cx="4321143" cy="388744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16"/>
          <p:cNvSpPr/>
          <p:nvPr>
            <p:custDataLst>
              <p:tags r:id="rId3"/>
            </p:custDataLst>
          </p:nvPr>
        </p:nvSpPr>
        <p:spPr bwMode="auto">
          <a:xfrm>
            <a:off x="896954" y="1153206"/>
            <a:ext cx="306426" cy="331109"/>
          </a:xfrm>
          <a:custGeom>
            <a:avLst/>
            <a:gdLst>
              <a:gd name="T0" fmla="*/ 0 w 398"/>
              <a:gd name="T1" fmla="*/ 430 h 430"/>
              <a:gd name="T2" fmla="*/ 398 w 398"/>
              <a:gd name="T3" fmla="*/ 430 h 430"/>
              <a:gd name="T4" fmla="*/ 398 w 398"/>
              <a:gd name="T5" fmla="*/ 0 h 430"/>
              <a:gd name="T6" fmla="*/ 0 w 398"/>
              <a:gd name="T7" fmla="*/ 231 h 430"/>
              <a:gd name="T8" fmla="*/ 0 w 398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30">
                <a:moveTo>
                  <a:pt x="0" y="430"/>
                </a:moveTo>
                <a:lnTo>
                  <a:pt x="398" y="430"/>
                </a:lnTo>
                <a:lnTo>
                  <a:pt x="398" y="0"/>
                </a:lnTo>
                <a:lnTo>
                  <a:pt x="0" y="231"/>
                </a:lnTo>
                <a:lnTo>
                  <a:pt x="0" y="430"/>
                </a:lnTo>
                <a:close/>
              </a:path>
            </a:pathLst>
          </a:custGeom>
          <a:solidFill>
            <a:srgbClr val="7A1A79"/>
          </a:solidFill>
          <a:ln w="28575" cap="flat" cmpd="sng" algn="ctr">
            <a:noFill/>
            <a:prstDash val="solid"/>
            <a:miter lim="800000"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txBody>
          <a:bodyPr lIns="51442" tIns="25721" rIns="51442" bIns="25721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Title 1"/>
          <p:cNvSpPr>
            <a:spLocks noGrp="1" noChangeArrowheads="1"/>
          </p:cNvSpPr>
          <p:nvPr>
            <p:custDataLst>
              <p:tags r:id="rId4"/>
            </p:custDataLst>
          </p:nvPr>
        </p:nvSpPr>
        <p:spPr bwMode="auto">
          <a:xfrm>
            <a:off x="1430655" y="1214120"/>
            <a:ext cx="8801735" cy="388620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voltage sag and swell to determine the time cycle setting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71925" y="1619885"/>
            <a:ext cx="7241540" cy="12096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lvl="0"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Can be accessed through DIP_ SWELL_ UNIT (0x8f, Bit [27:12] of DIP_SWELL_CTRL) for configuration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lvl="0"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Configuration range: 1-65536 half waves</a:t>
            </a:r>
            <a:r>
              <a:rPr 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en-US" sz="1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97255" y="3536950"/>
            <a:ext cx="10543540" cy="1706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Read register DAT_ SWELL_ CNT/DAT_ DIP_ CNT obtains voltage sag/swell time records.</a:t>
            </a:r>
            <a:endParaRPr lang="zh-CN" sz="1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Read SWELL_ REG_ MAX_ CNT/DIP_ REG_ MIN_ CNT can obtain time records when the voltage sag/swell reaches its maximum value.</a:t>
            </a:r>
            <a:endParaRPr lang="zh-CN" sz="1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Read register SWELL_ REG_ MAX/DIP_ REG_ MIN can obtain records of the maximum/minimum values during the voltage sag/swell process.</a:t>
            </a:r>
            <a:endParaRPr lang="zh-CN" sz="1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83335" y="5859145"/>
            <a:ext cx="10010775" cy="4248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lvl="0" indent="0">
              <a:buFont typeface="Wingdings" panose="05000000000000000000" charset="0"/>
              <a:buNone/>
            </a:pPr>
            <a:r>
              <a:rPr 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The voltage sag and swell end interrupt can be output through the configured IO port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310" y="1967865"/>
            <a:ext cx="188404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Default half cycle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wave</a:t>
            </a:r>
            <a:r>
              <a:rPr 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judgment</a:t>
            </a:r>
            <a:endParaRPr lang="zh-CN" sz="1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" name="剪去单角的矩形 21"/>
          <p:cNvSpPr/>
          <p:nvPr>
            <p:custDataLst>
              <p:tags r:id="rId5"/>
            </p:custDataLst>
          </p:nvPr>
        </p:nvSpPr>
        <p:spPr>
          <a:xfrm flipH="1">
            <a:off x="931545" y="2833370"/>
            <a:ext cx="9820275" cy="730885"/>
          </a:xfrm>
          <a:prstGeom prst="snip1Rect">
            <a:avLst>
              <a:gd name="adj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Title 1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1282421" y="3175944"/>
            <a:ext cx="4321143" cy="388744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16"/>
          <p:cNvSpPr/>
          <p:nvPr>
            <p:custDataLst>
              <p:tags r:id="rId7"/>
            </p:custDataLst>
          </p:nvPr>
        </p:nvSpPr>
        <p:spPr bwMode="auto">
          <a:xfrm>
            <a:off x="896954" y="3114721"/>
            <a:ext cx="306426" cy="331109"/>
          </a:xfrm>
          <a:custGeom>
            <a:avLst/>
            <a:gdLst>
              <a:gd name="T0" fmla="*/ 0 w 398"/>
              <a:gd name="T1" fmla="*/ 430 h 430"/>
              <a:gd name="T2" fmla="*/ 398 w 398"/>
              <a:gd name="T3" fmla="*/ 430 h 430"/>
              <a:gd name="T4" fmla="*/ 398 w 398"/>
              <a:gd name="T5" fmla="*/ 0 h 430"/>
              <a:gd name="T6" fmla="*/ 0 w 398"/>
              <a:gd name="T7" fmla="*/ 231 h 430"/>
              <a:gd name="T8" fmla="*/ 0 w 398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30">
                <a:moveTo>
                  <a:pt x="0" y="430"/>
                </a:moveTo>
                <a:lnTo>
                  <a:pt x="398" y="430"/>
                </a:lnTo>
                <a:lnTo>
                  <a:pt x="398" y="0"/>
                </a:lnTo>
                <a:lnTo>
                  <a:pt x="0" y="231"/>
                </a:lnTo>
                <a:lnTo>
                  <a:pt x="0" y="430"/>
                </a:lnTo>
                <a:close/>
              </a:path>
            </a:pathLst>
          </a:custGeom>
          <a:solidFill>
            <a:srgbClr val="7A1A79"/>
          </a:solidFill>
          <a:ln w="28575" cap="flat" cmpd="sng" algn="ctr">
            <a:noFill/>
            <a:prstDash val="solid"/>
            <a:miter lim="800000"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txBody>
          <a:bodyPr lIns="51442" tIns="25721" rIns="51442" bIns="25721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Title 1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1430655" y="2828925"/>
            <a:ext cx="10010140" cy="735330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records of the maximum and minimum values of Swell and their response time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1" name="图片 10" descr="agora_灵活性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21355" y="1891665"/>
            <a:ext cx="750570" cy="750570"/>
          </a:xfrm>
          <a:prstGeom prst="rect">
            <a:avLst/>
          </a:prstGeom>
          <a:noFill/>
        </p:spPr>
      </p:pic>
      <p:sp>
        <p:nvSpPr>
          <p:cNvPr id="13" name="剪去单角的矩形 21"/>
          <p:cNvSpPr/>
          <p:nvPr>
            <p:custDataLst>
              <p:tags r:id="rId10"/>
            </p:custDataLst>
          </p:nvPr>
        </p:nvSpPr>
        <p:spPr>
          <a:xfrm flipH="1">
            <a:off x="932180" y="5284470"/>
            <a:ext cx="6431915" cy="445770"/>
          </a:xfrm>
          <a:prstGeom prst="snip1Rect">
            <a:avLst>
              <a:gd name="adj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Title 1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1283056" y="5341929"/>
            <a:ext cx="4321143" cy="388744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16"/>
          <p:cNvSpPr/>
          <p:nvPr>
            <p:custDataLst>
              <p:tags r:id="rId12"/>
            </p:custDataLst>
          </p:nvPr>
        </p:nvSpPr>
        <p:spPr bwMode="auto">
          <a:xfrm>
            <a:off x="897589" y="5280706"/>
            <a:ext cx="306426" cy="331109"/>
          </a:xfrm>
          <a:custGeom>
            <a:avLst/>
            <a:gdLst>
              <a:gd name="T0" fmla="*/ 0 w 398"/>
              <a:gd name="T1" fmla="*/ 430 h 430"/>
              <a:gd name="T2" fmla="*/ 398 w 398"/>
              <a:gd name="T3" fmla="*/ 430 h 430"/>
              <a:gd name="T4" fmla="*/ 398 w 398"/>
              <a:gd name="T5" fmla="*/ 0 h 430"/>
              <a:gd name="T6" fmla="*/ 0 w 398"/>
              <a:gd name="T7" fmla="*/ 231 h 430"/>
              <a:gd name="T8" fmla="*/ 0 w 398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30">
                <a:moveTo>
                  <a:pt x="0" y="430"/>
                </a:moveTo>
                <a:lnTo>
                  <a:pt x="398" y="430"/>
                </a:lnTo>
                <a:lnTo>
                  <a:pt x="398" y="0"/>
                </a:lnTo>
                <a:lnTo>
                  <a:pt x="0" y="231"/>
                </a:lnTo>
                <a:lnTo>
                  <a:pt x="0" y="430"/>
                </a:lnTo>
                <a:close/>
              </a:path>
            </a:pathLst>
          </a:custGeom>
          <a:solidFill>
            <a:srgbClr val="7C1A7B"/>
          </a:solidFill>
          <a:ln w="28575" cap="flat" cmpd="sng" algn="ctr">
            <a:noFill/>
            <a:prstDash val="solid"/>
            <a:miter lim="800000"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txBody>
          <a:bodyPr lIns="51442" tIns="25721" rIns="51442" bIns="25721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Title 1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1431290" y="5341620"/>
            <a:ext cx="8545830" cy="388620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sag and swell end interrupt and flag bits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589252" y="330973"/>
            <a:ext cx="4988512" cy="698326"/>
            <a:chOff x="457301" y="364388"/>
            <a:chExt cx="5270696" cy="712214"/>
          </a:xfrm>
        </p:grpSpPr>
        <p:grpSp>
          <p:nvGrpSpPr>
            <p:cNvPr id="24" name="组合 23"/>
            <p:cNvGrpSpPr/>
            <p:nvPr userDrawn="1"/>
          </p:nvGrpSpPr>
          <p:grpSpPr>
            <a:xfrm>
              <a:off x="457301" y="959156"/>
              <a:ext cx="4711984" cy="117446"/>
              <a:chOff x="457301" y="825806"/>
              <a:chExt cx="4711984" cy="117446"/>
            </a:xfrm>
          </p:grpSpPr>
          <p:sp>
            <p:nvSpPr>
              <p:cNvPr id="30" name="椭圆 29"/>
              <p:cNvSpPr/>
              <p:nvPr userDrawn="1"/>
            </p:nvSpPr>
            <p:spPr>
              <a:xfrm>
                <a:off x="457301" y="825806"/>
                <a:ext cx="117446" cy="117446"/>
              </a:xfrm>
              <a:prstGeom prst="ellipse">
                <a:avLst/>
              </a:prstGeom>
              <a:solidFill>
                <a:srgbClr val="7C1A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连接符 33"/>
              <p:cNvCxnSpPr/>
              <p:nvPr userDrawn="1"/>
            </p:nvCxnSpPr>
            <p:spPr>
              <a:xfrm>
                <a:off x="574747" y="884741"/>
                <a:ext cx="4594538" cy="1361"/>
              </a:xfrm>
              <a:prstGeom prst="line">
                <a:avLst/>
              </a:prstGeom>
              <a:ln w="19050">
                <a:solidFill>
                  <a:srgbClr val="7C1A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文本框 34"/>
            <p:cNvSpPr txBox="1"/>
            <p:nvPr userDrawn="1"/>
          </p:nvSpPr>
          <p:spPr>
            <a:xfrm>
              <a:off x="574934" y="364388"/>
              <a:ext cx="5153063" cy="5951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>
                <a:defRPr/>
              </a:pPr>
              <a:r>
                <a:rPr lang="zh-CN" altLang="en-US" sz="3200" b="1" dirty="0">
                  <a:solidFill>
                    <a:srgbClr val="7C1A7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Function extension</a:t>
              </a:r>
              <a:endParaRPr lang="zh-CN" altLang="en-US" sz="3200" b="1" dirty="0">
                <a:solidFill>
                  <a:srgbClr val="7C1A7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3" name="剪去单角的矩形 21"/>
          <p:cNvSpPr/>
          <p:nvPr>
            <p:custDataLst>
              <p:tags r:id="rId1"/>
            </p:custDataLst>
          </p:nvPr>
        </p:nvSpPr>
        <p:spPr>
          <a:xfrm flipH="1">
            <a:off x="1033780" y="1268095"/>
            <a:ext cx="10235565" cy="445770"/>
          </a:xfrm>
          <a:prstGeom prst="snip1Rect">
            <a:avLst>
              <a:gd name="adj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" name="Title 1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1470660" y="1324610"/>
            <a:ext cx="9935845" cy="388620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frequency, refresh cycle, configurable, and analog measurement mode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16"/>
          <p:cNvSpPr/>
          <p:nvPr>
            <p:custDataLst>
              <p:tags r:id="rId3"/>
            </p:custDataLst>
          </p:nvPr>
        </p:nvSpPr>
        <p:spPr bwMode="auto">
          <a:xfrm>
            <a:off x="999189" y="1264331"/>
            <a:ext cx="306426" cy="331109"/>
          </a:xfrm>
          <a:custGeom>
            <a:avLst/>
            <a:gdLst>
              <a:gd name="T0" fmla="*/ 0 w 398"/>
              <a:gd name="T1" fmla="*/ 430 h 430"/>
              <a:gd name="T2" fmla="*/ 398 w 398"/>
              <a:gd name="T3" fmla="*/ 430 h 430"/>
              <a:gd name="T4" fmla="*/ 398 w 398"/>
              <a:gd name="T5" fmla="*/ 0 h 430"/>
              <a:gd name="T6" fmla="*/ 0 w 398"/>
              <a:gd name="T7" fmla="*/ 231 h 430"/>
              <a:gd name="T8" fmla="*/ 0 w 398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30">
                <a:moveTo>
                  <a:pt x="0" y="430"/>
                </a:moveTo>
                <a:lnTo>
                  <a:pt x="398" y="430"/>
                </a:lnTo>
                <a:lnTo>
                  <a:pt x="398" y="0"/>
                </a:lnTo>
                <a:lnTo>
                  <a:pt x="0" y="231"/>
                </a:lnTo>
                <a:lnTo>
                  <a:pt x="0" y="430"/>
                </a:lnTo>
                <a:close/>
              </a:path>
            </a:pathLst>
          </a:custGeom>
          <a:solidFill>
            <a:srgbClr val="7C1A7B"/>
          </a:solidFill>
          <a:ln w="28575" cap="flat" cmpd="sng" algn="ctr">
            <a:noFill/>
            <a:prstDash val="solid"/>
            <a:miter lim="800000"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txBody>
          <a:bodyPr lIns="51442" tIns="25721" rIns="51442" bIns="25721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305560" y="1713230"/>
            <a:ext cx="9819005" cy="19634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 algn="l" fontAlgn="auto">
              <a:lnSpc>
                <a:spcPct val="150000"/>
              </a:lnSpc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Frequency measurement adds an analog measurement method, which achieves fundamental frequency measurement through a voltage channel zero crossing comparator.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l" fontAlgn="auto">
              <a:lnSpc>
                <a:spcPct val="150000"/>
              </a:lnSpc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Users can directly set the calculation cycle value from 1 to 16.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l" fontAlgn="auto">
              <a:lnSpc>
                <a:spcPct val="150000"/>
              </a:lnSpc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stability of analog frequency measurement is higher than that of digital frequency measurement, and the accuracy is within 0.1Hz for all cycles.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剪去单角的矩形 21"/>
          <p:cNvSpPr/>
          <p:nvPr>
            <p:custDataLst>
              <p:tags r:id="rId4"/>
            </p:custDataLst>
          </p:nvPr>
        </p:nvSpPr>
        <p:spPr>
          <a:xfrm flipH="1">
            <a:off x="1033780" y="3851275"/>
            <a:ext cx="9058910" cy="731520"/>
          </a:xfrm>
          <a:prstGeom prst="snip1Rect">
            <a:avLst>
              <a:gd name="adj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Title 1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1451610" y="4140835"/>
            <a:ext cx="9876790" cy="388620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Support waveform caching/active waveform upload/independent configuration of measurement points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Freeform 16"/>
          <p:cNvSpPr/>
          <p:nvPr>
            <p:custDataLst>
              <p:tags r:id="rId6"/>
            </p:custDataLst>
          </p:nvPr>
        </p:nvSpPr>
        <p:spPr bwMode="auto">
          <a:xfrm>
            <a:off x="999189" y="4031026"/>
            <a:ext cx="306426" cy="331109"/>
          </a:xfrm>
          <a:custGeom>
            <a:avLst/>
            <a:gdLst>
              <a:gd name="T0" fmla="*/ 0 w 398"/>
              <a:gd name="T1" fmla="*/ 430 h 430"/>
              <a:gd name="T2" fmla="*/ 398 w 398"/>
              <a:gd name="T3" fmla="*/ 430 h 430"/>
              <a:gd name="T4" fmla="*/ 398 w 398"/>
              <a:gd name="T5" fmla="*/ 0 h 430"/>
              <a:gd name="T6" fmla="*/ 0 w 398"/>
              <a:gd name="T7" fmla="*/ 231 h 430"/>
              <a:gd name="T8" fmla="*/ 0 w 398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30">
                <a:moveTo>
                  <a:pt x="0" y="430"/>
                </a:moveTo>
                <a:lnTo>
                  <a:pt x="398" y="430"/>
                </a:lnTo>
                <a:lnTo>
                  <a:pt x="398" y="0"/>
                </a:lnTo>
                <a:lnTo>
                  <a:pt x="0" y="231"/>
                </a:lnTo>
                <a:lnTo>
                  <a:pt x="0" y="430"/>
                </a:lnTo>
                <a:close/>
              </a:path>
            </a:pathLst>
          </a:custGeom>
          <a:solidFill>
            <a:srgbClr val="7C1A7B"/>
          </a:solidFill>
          <a:ln w="28575" cap="flat" cmpd="sng" algn="ctr">
            <a:noFill/>
            <a:prstDash val="solid"/>
            <a:miter lim="800000"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txBody>
          <a:bodyPr lIns="51442" tIns="25721" rIns="51442" bIns="25721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15720" y="4582795"/>
            <a:ext cx="10229850" cy="1581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 algn="l" fontAlgn="auto">
              <a:lnSpc>
                <a:spcPct val="150000"/>
              </a:lnSpc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DMA active upload and cache points can be accessed through DSP_ CTRL6's [bit30-bit29], configured with 32/64/128 point metering point control through DSP_ Mode control.</a:t>
            </a:r>
            <a:endParaRPr sz="1600" b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l" fontAlgn="auto">
              <a:lnSpc>
                <a:spcPct val="150000"/>
              </a:lnSpc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number of waveform cache points, waveform data points, and measurement points are independently configured.</a:t>
            </a:r>
            <a:endParaRPr sz="1600" b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589280" y="330835"/>
            <a:ext cx="11414760" cy="698500"/>
            <a:chOff x="457301" y="364388"/>
            <a:chExt cx="23267690" cy="712214"/>
          </a:xfrm>
        </p:grpSpPr>
        <p:grpSp>
          <p:nvGrpSpPr>
            <p:cNvPr id="24" name="组合 23"/>
            <p:cNvGrpSpPr/>
            <p:nvPr userDrawn="1"/>
          </p:nvGrpSpPr>
          <p:grpSpPr>
            <a:xfrm>
              <a:off x="457301" y="959156"/>
              <a:ext cx="4711984" cy="117446"/>
              <a:chOff x="457301" y="825806"/>
              <a:chExt cx="4711984" cy="117446"/>
            </a:xfrm>
          </p:grpSpPr>
          <p:sp>
            <p:nvSpPr>
              <p:cNvPr id="30" name="椭圆 29"/>
              <p:cNvSpPr/>
              <p:nvPr userDrawn="1"/>
            </p:nvSpPr>
            <p:spPr>
              <a:xfrm>
                <a:off x="457301" y="825806"/>
                <a:ext cx="117446" cy="117446"/>
              </a:xfrm>
              <a:prstGeom prst="ellipse">
                <a:avLst/>
              </a:prstGeom>
              <a:solidFill>
                <a:srgbClr val="7C1A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连接符 33"/>
              <p:cNvCxnSpPr/>
              <p:nvPr userDrawn="1"/>
            </p:nvCxnSpPr>
            <p:spPr>
              <a:xfrm>
                <a:off x="574747" y="884741"/>
                <a:ext cx="4594538" cy="1361"/>
              </a:xfrm>
              <a:prstGeom prst="line">
                <a:avLst/>
              </a:prstGeom>
              <a:ln w="19050">
                <a:solidFill>
                  <a:srgbClr val="7C1A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文本框 34"/>
            <p:cNvSpPr txBox="1"/>
            <p:nvPr userDrawn="1"/>
          </p:nvSpPr>
          <p:spPr>
            <a:xfrm>
              <a:off x="575089" y="364388"/>
              <a:ext cx="23149902" cy="53221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>
                <a:defRPr/>
              </a:pPr>
              <a:r>
                <a:rPr lang="zh-CN" altLang="en-US" sz="2800" b="1" dirty="0">
                  <a:solidFill>
                    <a:srgbClr val="7C1A7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Improved initialization performance when powered on</a:t>
              </a:r>
              <a:endParaRPr lang="zh-CN" altLang="en-US" sz="2800" b="1" dirty="0">
                <a:solidFill>
                  <a:srgbClr val="7C1A7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4" name="剪去单角的矩形 21"/>
          <p:cNvSpPr/>
          <p:nvPr>
            <p:custDataLst>
              <p:tags r:id="rId1"/>
            </p:custDataLst>
          </p:nvPr>
        </p:nvSpPr>
        <p:spPr>
          <a:xfrm flipH="1">
            <a:off x="847090" y="1271270"/>
            <a:ext cx="5775325" cy="445770"/>
          </a:xfrm>
          <a:prstGeom prst="snip1Rect">
            <a:avLst>
              <a:gd name="adj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Title 1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1255395" y="1327785"/>
            <a:ext cx="8246745" cy="388620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Optimize power consumption on power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Freeform 16"/>
          <p:cNvSpPr/>
          <p:nvPr>
            <p:custDataLst>
              <p:tags r:id="rId3"/>
            </p:custDataLst>
          </p:nvPr>
        </p:nvSpPr>
        <p:spPr bwMode="auto">
          <a:xfrm>
            <a:off x="812499" y="1267506"/>
            <a:ext cx="306426" cy="331109"/>
          </a:xfrm>
          <a:custGeom>
            <a:avLst/>
            <a:gdLst>
              <a:gd name="T0" fmla="*/ 0 w 398"/>
              <a:gd name="T1" fmla="*/ 430 h 430"/>
              <a:gd name="T2" fmla="*/ 398 w 398"/>
              <a:gd name="T3" fmla="*/ 430 h 430"/>
              <a:gd name="T4" fmla="*/ 398 w 398"/>
              <a:gd name="T5" fmla="*/ 0 h 430"/>
              <a:gd name="T6" fmla="*/ 0 w 398"/>
              <a:gd name="T7" fmla="*/ 231 h 430"/>
              <a:gd name="T8" fmla="*/ 0 w 398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30">
                <a:moveTo>
                  <a:pt x="0" y="430"/>
                </a:moveTo>
                <a:lnTo>
                  <a:pt x="398" y="430"/>
                </a:lnTo>
                <a:lnTo>
                  <a:pt x="398" y="0"/>
                </a:lnTo>
                <a:lnTo>
                  <a:pt x="0" y="231"/>
                </a:lnTo>
                <a:lnTo>
                  <a:pt x="0" y="430"/>
                </a:lnTo>
                <a:close/>
              </a:path>
            </a:pathLst>
          </a:custGeom>
          <a:solidFill>
            <a:srgbClr val="7C1A7B"/>
          </a:solidFill>
          <a:ln w="28575" cap="flat" cmpd="sng" algn="ctr">
            <a:noFill/>
            <a:prstDash val="solid"/>
            <a:miter lim="800000"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txBody>
          <a:bodyPr lIns="51442" tIns="25721" rIns="51442" bIns="25721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19505" y="1807210"/>
            <a:ext cx="10884535" cy="10471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ct val="150000"/>
              </a:lnSpc>
              <a:spcAft>
                <a:spcPts val="100"/>
              </a:spcAft>
            </a:pPr>
            <a:r>
              <a:rPr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Optimize the DSP clock working mode. After power on, the DSP clock defaults to off. When at least one ADC is turned on, the DSP clock automatically turns on.</a:t>
            </a:r>
            <a:endParaRPr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fontAlgn="auto">
              <a:lnSpc>
                <a:spcPct val="150000"/>
              </a:lnSpc>
              <a:spcAft>
                <a:spcPts val="100"/>
              </a:spcAft>
            </a:pPr>
            <a:r>
              <a:rPr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After startup, the power consumption is reduced from around 1.3mA to </a:t>
            </a:r>
            <a:r>
              <a:rPr lang="zh-CN" altLang="en-US" sz="1600" b="1" dirty="0">
                <a:solidFill>
                  <a:srgbClr val="44959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500 μA</a:t>
            </a:r>
            <a:r>
              <a:rPr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Around .</a:t>
            </a:r>
            <a:endParaRPr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2" name="剪去单角的矩形 21"/>
          <p:cNvSpPr/>
          <p:nvPr>
            <p:custDataLst>
              <p:tags r:id="rId4"/>
            </p:custDataLst>
          </p:nvPr>
        </p:nvSpPr>
        <p:spPr>
          <a:xfrm flipH="1">
            <a:off x="833120" y="3171825"/>
            <a:ext cx="10042525" cy="445770"/>
          </a:xfrm>
          <a:prstGeom prst="snip1Rect">
            <a:avLst>
              <a:gd name="adj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3" name="Title 1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1264920" y="3228975"/>
            <a:ext cx="10238105" cy="388620"/>
          </a:xfrm>
          <a:prstGeom prst="rect">
            <a:avLst/>
          </a:prstGeom>
          <a:noFill/>
          <a:ln>
            <a:miter lim="800000"/>
          </a:ln>
        </p:spPr>
        <p:txBody>
          <a:bodyPr vert="horz" lIns="68580" tIns="34290" rIns="68580" bIns="34290" rtlCol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Optimizing the read and write speed of registers during chip initialization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16"/>
          <p:cNvSpPr/>
          <p:nvPr>
            <p:custDataLst>
              <p:tags r:id="rId6"/>
            </p:custDataLst>
          </p:nvPr>
        </p:nvSpPr>
        <p:spPr bwMode="auto">
          <a:xfrm>
            <a:off x="798529" y="3168061"/>
            <a:ext cx="306426" cy="331109"/>
          </a:xfrm>
          <a:custGeom>
            <a:avLst/>
            <a:gdLst>
              <a:gd name="T0" fmla="*/ 0 w 398"/>
              <a:gd name="T1" fmla="*/ 430 h 430"/>
              <a:gd name="T2" fmla="*/ 398 w 398"/>
              <a:gd name="T3" fmla="*/ 430 h 430"/>
              <a:gd name="T4" fmla="*/ 398 w 398"/>
              <a:gd name="T5" fmla="*/ 0 h 430"/>
              <a:gd name="T6" fmla="*/ 0 w 398"/>
              <a:gd name="T7" fmla="*/ 231 h 430"/>
              <a:gd name="T8" fmla="*/ 0 w 398"/>
              <a:gd name="T9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30">
                <a:moveTo>
                  <a:pt x="0" y="430"/>
                </a:moveTo>
                <a:lnTo>
                  <a:pt x="398" y="430"/>
                </a:lnTo>
                <a:lnTo>
                  <a:pt x="398" y="0"/>
                </a:lnTo>
                <a:lnTo>
                  <a:pt x="0" y="231"/>
                </a:lnTo>
                <a:lnTo>
                  <a:pt x="0" y="430"/>
                </a:lnTo>
                <a:close/>
              </a:path>
            </a:pathLst>
          </a:custGeom>
          <a:solidFill>
            <a:srgbClr val="7C1A7B"/>
          </a:solidFill>
          <a:ln w="28575" cap="flat" cmpd="sng" algn="ctr">
            <a:noFill/>
            <a:prstDash val="solid"/>
            <a:miter lim="800000"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txBody>
          <a:bodyPr lIns="51442" tIns="25721" rIns="51442" bIns="25721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86460" y="3731895"/>
            <a:ext cx="10657205" cy="24231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indent="-342900" algn="l" fontAlgn="auto">
              <a:lnSpc>
                <a:spcPct val="150000"/>
              </a:lnSpc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Improve the REF stability time from 60ms to </a:t>
            </a:r>
            <a:r>
              <a:rPr lang="zh-CN" altLang="en-US" sz="1600" b="1" dirty="0">
                <a:solidFill>
                  <a:srgbClr val="44959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15ms</a:t>
            </a:r>
            <a:r>
              <a:rPr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, and shorten the </a:t>
            </a:r>
            <a:r>
              <a:rPr 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RMS</a:t>
            </a:r>
            <a:r>
              <a:rPr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stability time to </a:t>
            </a:r>
            <a:r>
              <a:rPr lang="zh-CN" altLang="en-US" sz="1600" b="1" dirty="0">
                <a:solidFill>
                  <a:srgbClr val="44959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20ms</a:t>
            </a:r>
            <a:r>
              <a:rPr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(turn off the high pass filter).</a:t>
            </a:r>
            <a:endParaRPr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342900" indent="-342900" algn="l" fontAlgn="auto">
              <a:lnSpc>
                <a:spcPct val="150000"/>
              </a:lnSpc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Change the startup clock to the default RCH and switch as needed. After modification, the time for reading register values under RCH was optimized from 24ms to 8ms.</a:t>
            </a:r>
            <a:endParaRPr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algn="l" fontAlgn="auto">
              <a:lnSpc>
                <a:spcPct val="150000"/>
              </a:lnSpc>
              <a:spcAft>
                <a:spcPts val="100"/>
              </a:spcAft>
              <a:buClrTx/>
              <a:buSzTx/>
              <a:buFont typeface="Arial" panose="020B0604020202020204" pitchFamily="34" charset="0"/>
              <a:buNone/>
            </a:pP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Further improving the register reading and writing speed after initializing the chip can meet the requirement of stable output voltage and current 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RMS</a:t>
            </a:r>
            <a:r>
              <a:rPr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within 30ms of power on.</a:t>
            </a:r>
            <a:endParaRPr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589252" y="330973"/>
            <a:ext cx="8190230" cy="698326"/>
            <a:chOff x="457301" y="364388"/>
            <a:chExt cx="8653525" cy="712214"/>
          </a:xfrm>
        </p:grpSpPr>
        <p:grpSp>
          <p:nvGrpSpPr>
            <p:cNvPr id="24" name="组合 23"/>
            <p:cNvGrpSpPr/>
            <p:nvPr userDrawn="1"/>
          </p:nvGrpSpPr>
          <p:grpSpPr>
            <a:xfrm>
              <a:off x="457301" y="959156"/>
              <a:ext cx="4711984" cy="117446"/>
              <a:chOff x="457301" y="825806"/>
              <a:chExt cx="4711984" cy="117446"/>
            </a:xfrm>
          </p:grpSpPr>
          <p:sp>
            <p:nvSpPr>
              <p:cNvPr id="30" name="椭圆 29"/>
              <p:cNvSpPr/>
              <p:nvPr userDrawn="1"/>
            </p:nvSpPr>
            <p:spPr>
              <a:xfrm>
                <a:off x="457301" y="825806"/>
                <a:ext cx="117446" cy="117446"/>
              </a:xfrm>
              <a:prstGeom prst="ellipse">
                <a:avLst/>
              </a:prstGeom>
              <a:solidFill>
                <a:srgbClr val="7C1A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连接符 33"/>
              <p:cNvCxnSpPr/>
              <p:nvPr userDrawn="1"/>
            </p:nvCxnSpPr>
            <p:spPr>
              <a:xfrm>
                <a:off x="574747" y="884741"/>
                <a:ext cx="4594538" cy="1361"/>
              </a:xfrm>
              <a:prstGeom prst="line">
                <a:avLst/>
              </a:prstGeom>
              <a:ln w="19050">
                <a:solidFill>
                  <a:srgbClr val="7C1A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文本框 34"/>
            <p:cNvSpPr txBox="1"/>
            <p:nvPr userDrawn="1"/>
          </p:nvSpPr>
          <p:spPr>
            <a:xfrm>
              <a:off x="574712" y="364388"/>
              <a:ext cx="8536114" cy="5951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>
                <a:defRPr/>
              </a:pPr>
              <a:r>
                <a:rPr lang="zh-CN" altLang="en-US" sz="3200" b="1" dirty="0">
                  <a:solidFill>
                    <a:srgbClr val="7C1A7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Compatibility Description</a:t>
              </a:r>
              <a:endParaRPr lang="zh-CN" altLang="en-US" sz="3200" b="1" dirty="0">
                <a:solidFill>
                  <a:srgbClr val="7C1A7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 rot="0">
            <a:off x="949325" y="1835150"/>
            <a:ext cx="2520000" cy="3727450"/>
            <a:chOff x="1148" y="2419"/>
            <a:chExt cx="3992" cy="5807"/>
          </a:xfrm>
        </p:grpSpPr>
        <p:sp>
          <p:nvSpPr>
            <p:cNvPr id="4" name="矩形 3"/>
            <p:cNvSpPr/>
            <p:nvPr/>
          </p:nvSpPr>
          <p:spPr>
            <a:xfrm>
              <a:off x="1148" y="2419"/>
              <a:ext cx="3992" cy="5807"/>
            </a:xfrm>
            <a:prstGeom prst="rect">
              <a:avLst/>
            </a:prstGeom>
            <a:solidFill>
              <a:srgbClr val="B880B7"/>
            </a:solidFill>
            <a:ln>
              <a:solidFill>
                <a:srgbClr val="D2E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237" y="3894"/>
              <a:ext cx="3798" cy="4158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pPr algn="ctr" fontAlgn="auto">
                <a:lnSpc>
                  <a:spcPct val="100000"/>
                </a:lnSpc>
              </a:pPr>
              <a:r>
                <a:rPr lang="zh-CN" altLang="en-US" b="1" kern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Naming remains unchanged, i.e</a:t>
              </a:r>
              <a:endParaRPr lang="zh-CN" altLang="en-US" b="1" kern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pPr algn="ctr" fontAlgn="auto">
                <a:lnSpc>
                  <a:spcPct val="150000"/>
                </a:lnSpc>
              </a:pPr>
              <a:r>
                <a:rPr lang="en-US" altLang="zh-CN" b="1" kern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V93XX</a:t>
              </a:r>
              <a:endParaRPr lang="en-US" altLang="zh-CN" b="1" kern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pPr algn="ctr" fontAlgn="auto">
                <a:lnSpc>
                  <a:spcPct val="150000"/>
                </a:lnSpc>
              </a:pPr>
              <a:endParaRPr lang="zh-CN" altLang="en-US" b="1" kern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pPr algn="ctr" fontAlgn="auto">
                <a:lnSpc>
                  <a:spcPct val="100000"/>
                </a:lnSpc>
              </a:pPr>
              <a:r>
                <a:rPr lang="zh-CN" altLang="en-US" b="1" kern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Add D1 in the second line of chip screen printing for differentiation</a:t>
              </a:r>
              <a:endParaRPr lang="zh-CN" altLang="en-US" b="1" kern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685" y="2818"/>
              <a:ext cx="2856" cy="879"/>
            </a:xfrm>
            <a:prstGeom prst="rect">
              <a:avLst/>
            </a:prstGeom>
            <a:solidFill>
              <a:srgbClr val="7C1A7B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b="1" kern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Product model</a:t>
              </a:r>
              <a:endParaRPr lang="zh-CN" altLang="en-US" b="1" kern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 rot="0">
            <a:off x="4432935" y="1835150"/>
            <a:ext cx="2657475" cy="3776431"/>
            <a:chOff x="1118" y="2419"/>
            <a:chExt cx="4123" cy="2449"/>
          </a:xfrm>
        </p:grpSpPr>
        <p:sp>
          <p:nvSpPr>
            <p:cNvPr id="63" name="矩形 62"/>
            <p:cNvSpPr/>
            <p:nvPr/>
          </p:nvSpPr>
          <p:spPr>
            <a:xfrm>
              <a:off x="1148" y="2419"/>
              <a:ext cx="3992" cy="2409"/>
            </a:xfrm>
            <a:prstGeom prst="rect">
              <a:avLst/>
            </a:prstGeom>
            <a:solidFill>
              <a:srgbClr val="7C1A7B"/>
            </a:solidFill>
            <a:ln>
              <a:solidFill>
                <a:srgbClr val="D2E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118" y="3078"/>
              <a:ext cx="4123" cy="179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pPr algn="ctr" fontAlgn="auto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800" b="1" kern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DVCC pin</a:t>
              </a:r>
              <a:endParaRPr lang="zh-CN" altLang="en-US" sz="1800" b="1" kern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pPr algn="ctr" fontAlgn="auto">
                <a:lnSpc>
                  <a:spcPct val="150000"/>
                </a:lnSpc>
                <a:buClrTx/>
                <a:buSzTx/>
                <a:buNone/>
              </a:pPr>
              <a:endParaRPr lang="zh-CN" altLang="en-US" sz="1800" b="1" kern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pPr algn="ctr" fontAlgn="auto">
                <a:lnSpc>
                  <a:spcPct val="100000"/>
                </a:lnSpc>
                <a:buClrTx/>
                <a:buSzTx/>
                <a:buNone/>
              </a:pPr>
              <a:r>
                <a:rPr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Old version: 4.7uf+0.1uf</a:t>
              </a:r>
              <a:endParaRPr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pPr algn="ctr" fontAlgn="auto">
                <a:lnSpc>
                  <a:spcPct val="100000"/>
                </a:lnSpc>
                <a:buClrTx/>
                <a:buSzTx/>
                <a:buNone/>
              </a:pPr>
              <a:endParaRPr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pPr algn="ctr" fontAlgn="auto">
                <a:lnSpc>
                  <a:spcPct val="100000"/>
                </a:lnSpc>
                <a:buClrTx/>
                <a:buSzTx/>
                <a:buNone/>
              </a:pPr>
              <a:r>
                <a:rPr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D version: can only connect to 0.1uf</a:t>
              </a:r>
              <a:endParaRPr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pPr algn="ctr" fontAlgn="auto">
                <a:lnSpc>
                  <a:spcPct val="150000"/>
                </a:lnSpc>
                <a:buClrTx/>
                <a:buSzTx/>
                <a:buNone/>
              </a:pPr>
              <a:endParaRPr lang="zh-CN" altLang="en-US" sz="1800" b="1" kern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1823" y="2585"/>
              <a:ext cx="2835" cy="366"/>
            </a:xfrm>
            <a:prstGeom prst="rect">
              <a:avLst/>
            </a:prstGeom>
            <a:solidFill>
              <a:srgbClr val="C29FCA">
                <a:alpha val="78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b="1" kern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H</a:t>
              </a:r>
              <a:r>
                <a:rPr lang="zh-CN" altLang="en-US" b="1" kern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ardware design</a:t>
              </a:r>
              <a:endParaRPr lang="zh-CN" altLang="en-US" b="1" kern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 rot="0">
            <a:off x="8145780" y="1835150"/>
            <a:ext cx="2520000" cy="3712210"/>
            <a:chOff x="1148" y="2419"/>
            <a:chExt cx="3992" cy="2409"/>
          </a:xfrm>
        </p:grpSpPr>
        <p:sp>
          <p:nvSpPr>
            <p:cNvPr id="75" name="矩形 74"/>
            <p:cNvSpPr/>
            <p:nvPr/>
          </p:nvSpPr>
          <p:spPr>
            <a:xfrm>
              <a:off x="1148" y="2419"/>
              <a:ext cx="3992" cy="2409"/>
            </a:xfrm>
            <a:prstGeom prst="rect">
              <a:avLst/>
            </a:prstGeom>
            <a:solidFill>
              <a:srgbClr val="B880B7"/>
            </a:solidFill>
            <a:ln>
              <a:solidFill>
                <a:srgbClr val="D2E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1149" y="3033"/>
              <a:ext cx="3991" cy="173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pPr algn="ctr" fontAlgn="auto">
                <a:lnSpc>
                  <a:spcPct val="100000"/>
                </a:lnSpc>
              </a:pPr>
              <a:r>
                <a:rPr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The version is basically backward compatible, please refer to the document "Differences between V93XX D and V93XX" for details</a:t>
              </a:r>
              <a:endParaRPr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1726" y="2585"/>
              <a:ext cx="2835" cy="366"/>
            </a:xfrm>
            <a:prstGeom prst="rect">
              <a:avLst/>
            </a:prstGeom>
            <a:solidFill>
              <a:srgbClr val="7A1A79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b="1" kern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Firmware design</a:t>
              </a:r>
              <a:endParaRPr lang="en-US" altLang="zh-CN" b="1" kern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77" y="700591"/>
            <a:ext cx="1803615" cy="89729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348740" y="2723515"/>
            <a:ext cx="63722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711C7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7200" b="1" dirty="0">
              <a:solidFill>
                <a:srgbClr val="711C7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COMMONDATA" val="eyJoZGlkIjoiNWU3N2QzMjE1NWQ1YWEyMmE2NTMyODU3MTkyYzlmMGYifQ==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t">
        <a:spAutoFit/>
      </a:bodyPr>
      <a:lstStyle>
        <a:defPPr algn="ctr" fontAlgn="auto">
          <a:lnSpc>
            <a:spcPct val="150000"/>
          </a:lnSpc>
          <a:defRPr lang="zh-CN" altLang="en-US" sz="1200" kern="0" smtClean="0">
            <a:ln>
              <a:noFill/>
            </a:ln>
            <a:effectLst/>
            <a:uLnTx/>
            <a:uFillTx/>
            <a:latin typeface="微软雅黑" panose="020B0503020204020204" pitchFamily="34" charset="-122"/>
            <a:ea typeface="微软雅黑" panose="020B0503020204020204" pitchFamily="34" charset="-122"/>
            <a:cs typeface="微软雅黑" panose="020B0503020204020204" pitchFamily="34" charset="-122"/>
            <a:sym typeface="+mn-ea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211"/>
        </a:solidFill>
        <a:ln>
          <a:noFill/>
        </a:ln>
      </a:spPr>
      <a:bodyPr vertOverflow="overflow" horzOverflow="overflow" vert="horz" wrap="square" lIns="90170" tIns="46990" rIns="90170" bIns="46990" numCol="1" spcCol="0" rtlCol="0" fromWordArt="0" anchor="ctr" anchorCtr="0" compatLnSpc="1">
        <a:noAutofit/>
      </a:bodyPr>
      <a:lstStyle>
        <a:defPPr lvl="0" algn="ctr">
          <a:lnSpc>
            <a:spcPct val="150000"/>
          </a:lnSpc>
          <a:buClrTx/>
          <a:buSzTx/>
          <a:buFontTx/>
          <a:defRPr lang="zh-CN" altLang="en-US" dirty="0">
            <a:solidFill>
              <a:srgbClr val="FFFFFF"/>
            </a:solidFill>
            <a:sym typeface="微软雅黑" panose="020B0503020204020204" pitchFamily="34" charset="-122"/>
          </a:defRPr>
        </a:defPPr>
      </a:lstStyle>
      <a:style>
        <a:lnRef idx="2">
          <a:srgbClr val="FFC211">
            <a:shade val="50000"/>
          </a:srgbClr>
        </a:lnRef>
        <a:fillRef idx="1">
          <a:srgbClr val="FFC211"/>
        </a:fillRef>
        <a:effectRef idx="0">
          <a:srgbClr val="FFC211"/>
        </a:effectRef>
        <a:fontRef idx="minor">
          <a:srgbClr val="FFFFFF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t">
        <a:spAutoFit/>
      </a:bodyPr>
      <a:lstStyle>
        <a:defPPr algn="ctr" fontAlgn="auto">
          <a:lnSpc>
            <a:spcPct val="150000"/>
          </a:lnSpc>
          <a:defRPr lang="zh-CN" altLang="en-US" sz="1200" kern="0" smtClean="0">
            <a:ln>
              <a:noFill/>
            </a:ln>
            <a:effectLst/>
            <a:uLnTx/>
            <a:uFillTx/>
            <a:latin typeface="微软雅黑" panose="020B0503020204020204" pitchFamily="34" charset="-122"/>
            <a:ea typeface="微软雅黑" panose="020B0503020204020204" pitchFamily="34" charset="-122"/>
            <a:cs typeface="微软雅黑" panose="020B0503020204020204" pitchFamily="34" charset="-122"/>
            <a:sym typeface="+mn-ea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211"/>
        </a:solidFill>
        <a:ln>
          <a:noFill/>
        </a:ln>
      </a:spPr>
      <a:bodyPr vertOverflow="overflow" horzOverflow="overflow" vert="horz" wrap="square" lIns="90170" tIns="46990" rIns="90170" bIns="46990" numCol="1" spcCol="0" rtlCol="0" fromWordArt="0" anchor="ctr" anchorCtr="0" compatLnSpc="1">
        <a:noAutofit/>
      </a:bodyPr>
      <a:lstStyle>
        <a:defPPr lvl="0" algn="ctr">
          <a:lnSpc>
            <a:spcPct val="150000"/>
          </a:lnSpc>
          <a:buClrTx/>
          <a:buSzTx/>
          <a:buFontTx/>
          <a:defRPr lang="zh-CN" altLang="en-US" dirty="0">
            <a:solidFill>
              <a:srgbClr val="FFFFFF"/>
            </a:solidFill>
            <a:sym typeface="微软雅黑" panose="020B0503020204020204" pitchFamily="34" charset="-122"/>
          </a:defRPr>
        </a:defPPr>
      </a:lstStyle>
      <a:style>
        <a:lnRef idx="2">
          <a:srgbClr val="FFC211">
            <a:shade val="50000"/>
          </a:srgbClr>
        </a:lnRef>
        <a:fillRef idx="1">
          <a:srgbClr val="FFC211"/>
        </a:fillRef>
        <a:effectRef idx="0">
          <a:srgbClr val="FFC211"/>
        </a:effectRef>
        <a:fontRef idx="minor">
          <a:srgbClr val="FFFFFF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4296</Words>
  <Application>WPS 演示</Application>
  <PresentationFormat>自定义</PresentationFormat>
  <Paragraphs>107</Paragraphs>
  <Slides>9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7</vt:i4>
      </vt:variant>
      <vt:variant>
        <vt:lpstr>幻灯片标题</vt:lpstr>
      </vt:variant>
      <vt:variant>
        <vt:i4>9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黑体</vt:lpstr>
      <vt:lpstr>Wingdings</vt:lpstr>
      <vt:lpstr>等线</vt:lpstr>
      <vt:lpstr>Arial Unicode MS</vt:lpstr>
      <vt:lpstr>Calibri</vt:lpstr>
      <vt:lpstr>等线 Light</vt:lpstr>
      <vt:lpstr>迷你简菱心</vt:lpstr>
      <vt:lpstr>GMATEH+MicrosoftYaHei-Bold</vt:lpstr>
      <vt:lpstr>Sitka Text</vt:lpstr>
      <vt:lpstr>Arial</vt:lpstr>
      <vt:lpstr>2_Office 主题​​</vt:lpstr>
      <vt:lpstr>3_Office 主题​​</vt:lpstr>
      <vt:lpstr>1_Office 主题​​</vt:lpstr>
      <vt:lpstr>5_Office 主题​​</vt:lpstr>
      <vt:lpstr>4_Office 主题​​</vt:lpstr>
      <vt:lpstr>7_Office 主题​​</vt:lpstr>
      <vt:lpstr>8_Office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方逸超</dc:creator>
  <cp:lastModifiedBy>板农</cp:lastModifiedBy>
  <cp:revision>2279</cp:revision>
  <dcterms:created xsi:type="dcterms:W3CDTF">2023-05-28T14:50:00Z</dcterms:created>
  <dcterms:modified xsi:type="dcterms:W3CDTF">2023-08-29T01:46:45Z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2052-12.1.0.15358</vt:lpwstr>
  </property>
  <property fmtid="{D5CDD505-2E9C-101B-9397-08002B2CF9AE}" pid="3" name="ICV">
    <vt:lpwstr>652AFF213FF846CBA45E8351CD39AF4D</vt:lpwstr>
  </property>
</Properties>
</file>